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7" r:id="rId2"/>
    <p:sldId id="256" r:id="rId3"/>
    <p:sldId id="258" r:id="rId4"/>
    <p:sldId id="259" r:id="rId5"/>
    <p:sldId id="260" r:id="rId6"/>
    <p:sldId id="261" r:id="rId7"/>
    <p:sldId id="264" r:id="rId8"/>
    <p:sldId id="262" r:id="rId9"/>
    <p:sldId id="263"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1" d="100"/>
          <a:sy n="51" d="100"/>
        </p:scale>
        <p:origin x="1243" y="4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82D3306D-0E5B-4DB7-B905-9065DBD9BDE6}" type="datetimeFigureOut">
              <a:rPr lang="en-US" smtClean="0"/>
              <a:t>03/01/2016</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0FB55230-4810-4F0F-A659-FACBCE441F6E}"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2D3306D-0E5B-4DB7-B905-9065DBD9BDE6}" type="datetimeFigureOut">
              <a:rPr lang="en-US" smtClean="0"/>
              <a:t>03/01/2016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FB55230-4810-4F0F-A659-FACBCE441F6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82D3306D-0E5B-4DB7-B905-9065DBD9BDE6}" type="datetimeFigureOut">
              <a:rPr lang="en-US" smtClean="0"/>
              <a:t>03/01/2016</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0FB55230-4810-4F0F-A659-FACBCE441F6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2D3306D-0E5B-4DB7-B905-9065DBD9BDE6}" type="datetimeFigureOut">
              <a:rPr lang="en-US" smtClean="0"/>
              <a:t>03/01/2016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FB55230-4810-4F0F-A659-FACBCE441F6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82D3306D-0E5B-4DB7-B905-9065DBD9BDE6}" type="datetimeFigureOut">
              <a:rPr lang="en-US" smtClean="0"/>
              <a:t>03/01/2016</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0FB55230-4810-4F0F-A659-FACBCE441F6E}"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2D3306D-0E5B-4DB7-B905-9065DBD9BDE6}" type="datetimeFigureOut">
              <a:rPr lang="en-US" smtClean="0"/>
              <a:t>03/01/2016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FB55230-4810-4F0F-A659-FACBCE441F6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2D3306D-0E5B-4DB7-B905-9065DBD9BDE6}" type="datetimeFigureOut">
              <a:rPr lang="en-US" smtClean="0"/>
              <a:t>03/01/2016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0FB55230-4810-4F0F-A659-FACBCE441F6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82D3306D-0E5B-4DB7-B905-9065DBD9BDE6}" type="datetimeFigureOut">
              <a:rPr lang="en-US" smtClean="0"/>
              <a:t>03/01/2016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0FB55230-4810-4F0F-A659-FACBCE441F6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82D3306D-0E5B-4DB7-B905-9065DBD9BDE6}" type="datetimeFigureOut">
              <a:rPr lang="en-US" smtClean="0"/>
              <a:t>03/01/2016</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0FB55230-4810-4F0F-A659-FACBCE441F6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2D3306D-0E5B-4DB7-B905-9065DBD9BDE6}" type="datetimeFigureOut">
              <a:rPr lang="en-US" smtClean="0"/>
              <a:t>03/01/2016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FB55230-4810-4F0F-A659-FACBCE441F6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82D3306D-0E5B-4DB7-B905-9065DBD9BDE6}" type="datetimeFigureOut">
              <a:rPr lang="en-US" smtClean="0"/>
              <a:t>03/01/2016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FB55230-4810-4F0F-A659-FACBCE441F6E}" type="slidenum">
              <a:rPr lang="en-US" smtClean="0"/>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82D3306D-0E5B-4DB7-B905-9065DBD9BDE6}" type="datetimeFigureOut">
              <a:rPr lang="en-US" smtClean="0"/>
              <a:t>03/01/2016</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0FB55230-4810-4F0F-A659-FACBCE441F6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s://www.youtube.com/watch?v=Jjy-htr8ZWE" TargetMode="External"/><Relationship Id="rId2" Type="http://schemas.openxmlformats.org/officeDocument/2006/relationships/hyperlink" Target="https://www.youtube.com/watch?v=ENHP89mLWOY"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hyperlink" Target="https://www.youtube.com/watch?v=Au9oohI1Mu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youtube.com/watch?v=Ed3b7uS3fn8"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youtube.com/watch?v=h4PqLKWuwyU"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0"/>
            <a:ext cx="8001000" cy="518160"/>
          </a:xfrm>
        </p:spPr>
        <p:txBody>
          <a:bodyPr>
            <a:normAutofit fontScale="90000"/>
          </a:bodyPr>
          <a:lstStyle/>
          <a:p>
            <a:pPr algn="ctr"/>
            <a:r>
              <a:rPr lang="en-US" dirty="0" smtClean="0"/>
              <a:t>Analyze this primary source</a:t>
            </a:r>
            <a:endParaRPr lang="en-US" dirty="0"/>
          </a:p>
        </p:txBody>
      </p:sp>
      <p:sp>
        <p:nvSpPr>
          <p:cNvPr id="8" name="Content Placeholder 7"/>
          <p:cNvSpPr>
            <a:spLocks noGrp="1"/>
          </p:cNvSpPr>
          <p:nvPr>
            <p:ph idx="1"/>
          </p:nvPr>
        </p:nvSpPr>
        <p:spPr>
          <a:xfrm>
            <a:off x="304800" y="914400"/>
            <a:ext cx="7391400" cy="5541336"/>
          </a:xfrm>
        </p:spPr>
        <p:txBody>
          <a:bodyPr/>
          <a:lstStyle/>
          <a:p>
            <a:r>
              <a:rPr lang="en-US" dirty="0" smtClean="0"/>
              <a:t>1)  What do you think author means?</a:t>
            </a:r>
          </a:p>
          <a:p>
            <a:r>
              <a:rPr lang="en-US" dirty="0" smtClean="0"/>
              <a:t>2)  Predict what we will be learning about today.</a:t>
            </a:r>
          </a:p>
          <a:p>
            <a:endParaRPr lang="en-US" dirty="0" smtClean="0"/>
          </a:p>
          <a:p>
            <a:r>
              <a:rPr lang="en-US" dirty="0" smtClean="0"/>
              <a:t>The Watts Riots were…‘environmental and not racial. The economic deprivation, social isolation, inadequate housing, and general despair of thousands of Negroes teeming in Northern and Western ghettos are the ready seeds which give birth to tragic expressions of violence’’ </a:t>
            </a:r>
          </a:p>
          <a:p>
            <a:pPr algn="r"/>
            <a:r>
              <a:rPr lang="en-US" dirty="0" smtClean="0"/>
              <a:t>MLK Jr. August 1965</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hlinkClick r:id="rId2"/>
              </a:rPr>
              <a:t>More Malcolm X</a:t>
            </a:r>
            <a:endParaRPr lang="en-US" dirty="0"/>
          </a:p>
        </p:txBody>
      </p:sp>
      <p:sp>
        <p:nvSpPr>
          <p:cNvPr id="3" name="Content Placeholder 2"/>
          <p:cNvSpPr>
            <a:spLocks noGrp="1"/>
          </p:cNvSpPr>
          <p:nvPr>
            <p:ph idx="1"/>
          </p:nvPr>
        </p:nvSpPr>
        <p:spPr/>
        <p:txBody>
          <a:bodyPr/>
          <a:lstStyle/>
          <a:p>
            <a:r>
              <a:rPr lang="en-US" dirty="0" smtClean="0"/>
              <a:t>How does Malcolm respond to the questions?</a:t>
            </a:r>
          </a:p>
          <a:p>
            <a:endParaRPr lang="en-US" dirty="0"/>
          </a:p>
          <a:p>
            <a:r>
              <a:rPr lang="en-US" dirty="0" smtClean="0"/>
              <a:t>Does he have a point or is he just trying to be difficult?</a:t>
            </a:r>
          </a:p>
          <a:p>
            <a:endParaRPr lang="en-US" dirty="0"/>
          </a:p>
          <a:p>
            <a:r>
              <a:rPr lang="en-US" dirty="0" smtClean="0">
                <a:hlinkClick r:id="rId3"/>
              </a:rPr>
              <a:t>The Ballot or the Bullet Speech</a:t>
            </a:r>
            <a:endParaRPr lang="en-US" dirty="0" smtClean="0"/>
          </a:p>
          <a:p>
            <a:endParaRPr lang="en-US" dirty="0"/>
          </a:p>
          <a:p>
            <a:r>
              <a:rPr lang="en-US" smtClean="0"/>
              <a:t>What parts </a:t>
            </a:r>
            <a:r>
              <a:rPr lang="en-US" dirty="0" smtClean="0"/>
              <a:t>of Malcolm’s speech do you </a:t>
            </a:r>
            <a:r>
              <a:rPr lang="en-US" smtClean="0"/>
              <a:t>agree with?</a:t>
            </a:r>
            <a:endParaRPr lang="en-US" dirty="0"/>
          </a:p>
        </p:txBody>
      </p:sp>
    </p:spTree>
    <p:extLst>
      <p:ext uri="{BB962C8B-B14F-4D97-AF65-F5344CB8AC3E}">
        <p14:creationId xmlns:p14="http://schemas.microsoft.com/office/powerpoint/2010/main" val="11426705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New Civil rights Issues</a:t>
            </a:r>
            <a:endParaRPr lang="en-US" dirty="0"/>
          </a:p>
        </p:txBody>
      </p:sp>
      <p:sp>
        <p:nvSpPr>
          <p:cNvPr id="3" name="Subtitle 2"/>
          <p:cNvSpPr>
            <a:spLocks noGrp="1"/>
          </p:cNvSpPr>
          <p:nvPr>
            <p:ph type="subTitle" idx="1"/>
          </p:nvPr>
        </p:nvSpPr>
        <p:spPr/>
        <p:txBody>
          <a:bodyPr/>
          <a:lstStyle/>
          <a:p>
            <a:r>
              <a:rPr lang="en-US" dirty="0" smtClean="0"/>
              <a:t>Unit 10 Day 5</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Important Today</a:t>
            </a:r>
            <a:endParaRPr lang="en-US" dirty="0"/>
          </a:p>
        </p:txBody>
      </p:sp>
      <p:sp>
        <p:nvSpPr>
          <p:cNvPr id="5" name="Content Placeholder 4"/>
          <p:cNvSpPr>
            <a:spLocks noGrp="1"/>
          </p:cNvSpPr>
          <p:nvPr>
            <p:ph idx="1"/>
          </p:nvPr>
        </p:nvSpPr>
        <p:spPr/>
        <p:txBody>
          <a:bodyPr/>
          <a:lstStyle/>
          <a:p>
            <a:r>
              <a:rPr lang="en-US" dirty="0" smtClean="0"/>
              <a:t>Urban Problems in America</a:t>
            </a:r>
          </a:p>
          <a:p>
            <a:endParaRPr lang="en-US" dirty="0" smtClean="0"/>
          </a:p>
          <a:p>
            <a:r>
              <a:rPr lang="en-US" dirty="0" smtClean="0"/>
              <a:t>Watts Riots</a:t>
            </a:r>
          </a:p>
          <a:p>
            <a:endParaRPr lang="en-US" dirty="0" smtClean="0"/>
          </a:p>
          <a:p>
            <a:r>
              <a:rPr lang="en-US" dirty="0" smtClean="0"/>
              <a:t>Economic Rights</a:t>
            </a:r>
          </a:p>
          <a:p>
            <a:endParaRPr lang="en-US" dirty="0" smtClean="0"/>
          </a:p>
          <a:p>
            <a:r>
              <a:rPr lang="en-US" dirty="0" smtClean="0"/>
              <a:t>Black Power</a:t>
            </a:r>
          </a:p>
          <a:p>
            <a:endParaRPr lang="en-US" dirty="0" smtClean="0"/>
          </a:p>
          <a:p>
            <a:r>
              <a:rPr lang="en-US" dirty="0" smtClean="0"/>
              <a:t>Malcolm X</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0"/>
            <a:ext cx="8077200" cy="670560"/>
          </a:xfrm>
        </p:spPr>
        <p:txBody>
          <a:bodyPr>
            <a:normAutofit/>
          </a:bodyPr>
          <a:lstStyle/>
          <a:p>
            <a:r>
              <a:rPr lang="en-US" dirty="0" smtClean="0"/>
              <a:t>What Urban Problems existed</a:t>
            </a:r>
            <a:endParaRPr lang="en-US" dirty="0"/>
          </a:p>
        </p:txBody>
      </p:sp>
      <p:sp>
        <p:nvSpPr>
          <p:cNvPr id="5" name="Content Placeholder 4"/>
          <p:cNvSpPr>
            <a:spLocks noGrp="1"/>
          </p:cNvSpPr>
          <p:nvPr>
            <p:ph sz="half" idx="1"/>
          </p:nvPr>
        </p:nvSpPr>
        <p:spPr>
          <a:xfrm>
            <a:off x="0" y="838200"/>
            <a:ext cx="4343400" cy="5715000"/>
          </a:xfrm>
        </p:spPr>
        <p:txBody>
          <a:bodyPr>
            <a:normAutofit/>
          </a:bodyPr>
          <a:lstStyle/>
          <a:p>
            <a:r>
              <a:rPr lang="en-US" dirty="0" smtClean="0"/>
              <a:t>Racism still prevalent</a:t>
            </a:r>
          </a:p>
          <a:p>
            <a:endParaRPr lang="en-US" dirty="0" smtClean="0"/>
          </a:p>
          <a:p>
            <a:r>
              <a:rPr lang="en-US" dirty="0" smtClean="0"/>
              <a:t>Average income of AA 55% of whites</a:t>
            </a:r>
          </a:p>
          <a:p>
            <a:endParaRPr lang="en-US" dirty="0" smtClean="0"/>
          </a:p>
          <a:p>
            <a:r>
              <a:rPr lang="en-US" dirty="0" smtClean="0"/>
              <a:t>Only 15% of AA held professional/managerial jobs vs. 44%</a:t>
            </a:r>
          </a:p>
          <a:p>
            <a:endParaRPr lang="en-US" dirty="0" smtClean="0"/>
          </a:p>
          <a:p>
            <a:r>
              <a:rPr lang="en-US" dirty="0" smtClean="0"/>
              <a:t>Poor neighborhoods were overcrowded and dirty</a:t>
            </a:r>
          </a:p>
          <a:p>
            <a:endParaRPr lang="en-US" dirty="0" smtClean="0"/>
          </a:p>
          <a:p>
            <a:endParaRPr lang="en-US" dirty="0"/>
          </a:p>
        </p:txBody>
      </p:sp>
      <p:pic>
        <p:nvPicPr>
          <p:cNvPr id="5122" name="Picture 2" descr="http://1.bp.blogspot.com/-xJmVvFr_Ho4/UBKN4-Y2m8I/AAAAAAAABK0/2yPuOkiEs1A/s640/segregation.jpg"/>
          <p:cNvPicPr>
            <a:picLocks noChangeAspect="1" noChangeArrowheads="1"/>
          </p:cNvPicPr>
          <p:nvPr/>
        </p:nvPicPr>
        <p:blipFill>
          <a:blip r:embed="rId2" cstate="print"/>
          <a:srcRect/>
          <a:stretch>
            <a:fillRect/>
          </a:stretch>
        </p:blipFill>
        <p:spPr bwMode="auto">
          <a:xfrm>
            <a:off x="4387105" y="1066800"/>
            <a:ext cx="4756895" cy="4648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Scale>
                                      <p:cBhvr>
                                        <p:cTn id="7" dur="1000" decel="50000" fill="hold">
                                          <p:stCondLst>
                                            <p:cond delay="0"/>
                                          </p:stCondLst>
                                        </p:cTn>
                                        <p:tgtEl>
                                          <p:spTgt spid="5">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
                                            <p:txEl>
                                              <p:pRg st="0" end="0"/>
                                            </p:txEl>
                                          </p:spTgt>
                                        </p:tgtEl>
                                        <p:attrNameLst>
                                          <p:attrName>ppt_x</p:attrName>
                                          <p:attrName>ppt_y</p:attrName>
                                        </p:attrNameLst>
                                      </p:cBhvr>
                                    </p:animMotion>
                                    <p:animEffect transition="in" filter="fade">
                                      <p:cBhvr>
                                        <p:cTn id="9" dur="1000"/>
                                        <p:tgtEl>
                                          <p:spTgt spid="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5">
                                            <p:txEl>
                                              <p:pRg st="2" end="2"/>
                                            </p:txEl>
                                          </p:spTgt>
                                        </p:tgtEl>
                                        <p:attrNameLst>
                                          <p:attrName>style.visibility</p:attrName>
                                        </p:attrNameLst>
                                      </p:cBhvr>
                                      <p:to>
                                        <p:strVal val="visible"/>
                                      </p:to>
                                    </p:set>
                                    <p:animScale>
                                      <p:cBhvr>
                                        <p:cTn id="14" dur="1000" decel="50000" fill="hold">
                                          <p:stCondLst>
                                            <p:cond delay="0"/>
                                          </p:stCondLst>
                                        </p:cTn>
                                        <p:tgtEl>
                                          <p:spTgt spid="5">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
                                            <p:txEl>
                                              <p:pRg st="2" end="2"/>
                                            </p:txEl>
                                          </p:spTgt>
                                        </p:tgtEl>
                                        <p:attrNameLst>
                                          <p:attrName>ppt_x</p:attrName>
                                          <p:attrName>ppt_y</p:attrName>
                                        </p:attrNameLst>
                                      </p:cBhvr>
                                    </p:animMotion>
                                    <p:animEffect transition="in" filter="fade">
                                      <p:cBhvr>
                                        <p:cTn id="16" dur="1000"/>
                                        <p:tgtEl>
                                          <p:spTgt spid="5">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nodeType="click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animScale>
                                      <p:cBhvr>
                                        <p:cTn id="21" dur="1000" decel="50000" fill="hold">
                                          <p:stCondLst>
                                            <p:cond delay="0"/>
                                          </p:stCondLst>
                                        </p:cTn>
                                        <p:tgtEl>
                                          <p:spTgt spid="5">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5">
                                            <p:txEl>
                                              <p:pRg st="4" end="4"/>
                                            </p:txEl>
                                          </p:spTgt>
                                        </p:tgtEl>
                                        <p:attrNameLst>
                                          <p:attrName>ppt_x</p:attrName>
                                          <p:attrName>ppt_y</p:attrName>
                                        </p:attrNameLst>
                                      </p:cBhvr>
                                    </p:animMotion>
                                    <p:animEffect transition="in" filter="fade">
                                      <p:cBhvr>
                                        <p:cTn id="23" dur="1000"/>
                                        <p:tgtEl>
                                          <p:spTgt spid="5">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nodeType="clickEffect">
                                  <p:stCondLst>
                                    <p:cond delay="0"/>
                                  </p:stCondLst>
                                  <p:childTnLst>
                                    <p:set>
                                      <p:cBhvr>
                                        <p:cTn id="27" dur="1" fill="hold">
                                          <p:stCondLst>
                                            <p:cond delay="0"/>
                                          </p:stCondLst>
                                        </p:cTn>
                                        <p:tgtEl>
                                          <p:spTgt spid="5">
                                            <p:txEl>
                                              <p:pRg st="6" end="6"/>
                                            </p:txEl>
                                          </p:spTgt>
                                        </p:tgtEl>
                                        <p:attrNameLst>
                                          <p:attrName>style.visibility</p:attrName>
                                        </p:attrNameLst>
                                      </p:cBhvr>
                                      <p:to>
                                        <p:strVal val="visible"/>
                                      </p:to>
                                    </p:set>
                                    <p:animScale>
                                      <p:cBhvr>
                                        <p:cTn id="28" dur="1000" decel="50000" fill="hold">
                                          <p:stCondLst>
                                            <p:cond delay="0"/>
                                          </p:stCondLst>
                                        </p:cTn>
                                        <p:tgtEl>
                                          <p:spTgt spid="5">
                                            <p:txEl>
                                              <p:pRg st="6" end="6"/>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5">
                                            <p:txEl>
                                              <p:pRg st="6" end="6"/>
                                            </p:txEl>
                                          </p:spTgt>
                                        </p:tgtEl>
                                        <p:attrNameLst>
                                          <p:attrName>ppt_x</p:attrName>
                                          <p:attrName>ppt_y</p:attrName>
                                        </p:attrNameLst>
                                      </p:cBhvr>
                                    </p:animMotion>
                                    <p:animEffect transition="in" filter="fade">
                                      <p:cBhvr>
                                        <p:cTn id="30" dur="10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were the Watts riots?</a:t>
            </a:r>
            <a:endParaRPr lang="en-US" dirty="0"/>
          </a:p>
        </p:txBody>
      </p:sp>
      <p:sp>
        <p:nvSpPr>
          <p:cNvPr id="3" name="Content Placeholder 2"/>
          <p:cNvSpPr>
            <a:spLocks noGrp="1"/>
          </p:cNvSpPr>
          <p:nvPr>
            <p:ph idx="1"/>
          </p:nvPr>
        </p:nvSpPr>
        <p:spPr/>
        <p:txBody>
          <a:bodyPr>
            <a:normAutofit fontScale="92500"/>
          </a:bodyPr>
          <a:lstStyle/>
          <a:p>
            <a:r>
              <a:rPr lang="en-US" dirty="0" smtClean="0"/>
              <a:t>While you read the handout be sure to be able to answer the following questions</a:t>
            </a:r>
          </a:p>
          <a:p>
            <a:endParaRPr lang="en-US" dirty="0" smtClean="0"/>
          </a:p>
          <a:p>
            <a:r>
              <a:rPr lang="en-US" dirty="0" smtClean="0"/>
              <a:t>1)  What caused the riots?</a:t>
            </a:r>
          </a:p>
          <a:p>
            <a:endParaRPr lang="en-US" dirty="0" smtClean="0"/>
          </a:p>
          <a:p>
            <a:r>
              <a:rPr lang="en-US" dirty="0" smtClean="0"/>
              <a:t>2)  How did the rioters express their displeasure?</a:t>
            </a:r>
          </a:p>
          <a:p>
            <a:endParaRPr lang="en-US" dirty="0" smtClean="0"/>
          </a:p>
          <a:p>
            <a:r>
              <a:rPr lang="en-US" dirty="0"/>
              <a:t>3</a:t>
            </a:r>
            <a:r>
              <a:rPr lang="en-US" dirty="0" smtClean="0"/>
              <a:t>)  Did the riots accomplish anything?</a:t>
            </a:r>
          </a:p>
          <a:p>
            <a:endParaRPr lang="en-US" dirty="0" smtClean="0"/>
          </a:p>
          <a:p>
            <a:r>
              <a:rPr lang="en-US" dirty="0" smtClean="0"/>
              <a:t>Here is some </a:t>
            </a:r>
            <a:r>
              <a:rPr lang="en-US" dirty="0" smtClean="0">
                <a:hlinkClick r:id="rId2"/>
              </a:rPr>
              <a:t>video footage </a:t>
            </a:r>
            <a:r>
              <a:rPr lang="en-US" dirty="0" smtClean="0"/>
              <a:t>of the riots. What do you see?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animEffect transition="in" filter="diamond(in)">
                                      <p:cBhvr>
                                        <p:cTn id="7"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242048" cy="594360"/>
          </a:xfrm>
        </p:spPr>
        <p:txBody>
          <a:bodyPr/>
          <a:lstStyle/>
          <a:p>
            <a:pPr algn="ctr"/>
            <a:r>
              <a:rPr lang="en-US" dirty="0" smtClean="0"/>
              <a:t>A shift to Economic rights?</a:t>
            </a:r>
            <a:endParaRPr lang="en-US" dirty="0"/>
          </a:p>
        </p:txBody>
      </p:sp>
      <p:sp>
        <p:nvSpPr>
          <p:cNvPr id="4" name="Content Placeholder 3"/>
          <p:cNvSpPr>
            <a:spLocks noGrp="1"/>
          </p:cNvSpPr>
          <p:nvPr>
            <p:ph sz="half" idx="1"/>
          </p:nvPr>
        </p:nvSpPr>
        <p:spPr>
          <a:xfrm>
            <a:off x="0" y="685800"/>
            <a:ext cx="4495800" cy="5867400"/>
          </a:xfrm>
        </p:spPr>
        <p:txBody>
          <a:bodyPr>
            <a:normAutofit fontScale="92500"/>
          </a:bodyPr>
          <a:lstStyle/>
          <a:p>
            <a:r>
              <a:rPr lang="en-US" dirty="0" smtClean="0"/>
              <a:t>Mid-60s MLK begins to focus on economic problems</a:t>
            </a:r>
          </a:p>
          <a:p>
            <a:endParaRPr lang="en-US" dirty="0" smtClean="0"/>
          </a:p>
          <a:p>
            <a:r>
              <a:rPr lang="en-US" dirty="0" smtClean="0"/>
              <a:t>Moves into a slum to draw attention to the conditions</a:t>
            </a:r>
          </a:p>
          <a:p>
            <a:endParaRPr lang="en-US" dirty="0" smtClean="0"/>
          </a:p>
          <a:p>
            <a:r>
              <a:rPr lang="en-US" dirty="0" smtClean="0"/>
              <a:t>Marches again met with violence</a:t>
            </a:r>
          </a:p>
          <a:p>
            <a:endParaRPr lang="en-US" dirty="0" smtClean="0"/>
          </a:p>
          <a:p>
            <a:r>
              <a:rPr lang="en-US" dirty="0" smtClean="0"/>
              <a:t>Agreements made to cleanup the slums, nothing changes</a:t>
            </a:r>
            <a:endParaRPr lang="en-US" dirty="0"/>
          </a:p>
        </p:txBody>
      </p:sp>
      <p:pic>
        <p:nvPicPr>
          <p:cNvPr id="3074" name="Picture 2" descr="http://www.edstetzer.com/2012/01/16/MLK.jpg"/>
          <p:cNvPicPr>
            <a:picLocks noChangeAspect="1" noChangeArrowheads="1"/>
          </p:cNvPicPr>
          <p:nvPr/>
        </p:nvPicPr>
        <p:blipFill>
          <a:blip r:embed="rId2" cstate="print"/>
          <a:srcRect/>
          <a:stretch>
            <a:fillRect/>
          </a:stretch>
        </p:blipFill>
        <p:spPr bwMode="auto">
          <a:xfrm>
            <a:off x="4724400" y="990600"/>
            <a:ext cx="3962400" cy="471847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4">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anim calcmode="lin" valueType="num">
                                      <p:cBhvr>
                                        <p:cTn id="14" dur="500" fill="hold"/>
                                        <p:tgtEl>
                                          <p:spTgt spid="4">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4">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4">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 calcmode="lin" valueType="num">
                                      <p:cBhvr>
                                        <p:cTn id="21" dur="500" fill="hold"/>
                                        <p:tgtEl>
                                          <p:spTgt spid="4">
                                            <p:txEl>
                                              <p:pRg st="4" end="4"/>
                                            </p:txEl>
                                          </p:spTgt>
                                        </p:tgtEl>
                                        <p:attrNameLst>
                                          <p:attrName>ppt_w</p:attrName>
                                        </p:attrNameLst>
                                      </p:cBhvr>
                                      <p:tavLst>
                                        <p:tav tm="0">
                                          <p:val>
                                            <p:fltVal val="0"/>
                                          </p:val>
                                        </p:tav>
                                        <p:tav tm="100000">
                                          <p:val>
                                            <p:strVal val="#ppt_w"/>
                                          </p:val>
                                        </p:tav>
                                      </p:tavLst>
                                    </p:anim>
                                    <p:anim calcmode="lin" valueType="num">
                                      <p:cBhvr>
                                        <p:cTn id="22" dur="500" fill="hold"/>
                                        <p:tgtEl>
                                          <p:spTgt spid="4">
                                            <p:txEl>
                                              <p:pRg st="4" end="4"/>
                                            </p:txEl>
                                          </p:spTgt>
                                        </p:tgtEl>
                                        <p:attrNameLst>
                                          <p:attrName>ppt_h</p:attrName>
                                        </p:attrNameLst>
                                      </p:cBhvr>
                                      <p:tavLst>
                                        <p:tav tm="0">
                                          <p:val>
                                            <p:fltVal val="0"/>
                                          </p:val>
                                        </p:tav>
                                        <p:tav tm="100000">
                                          <p:val>
                                            <p:strVal val="#ppt_h"/>
                                          </p:val>
                                        </p:tav>
                                      </p:tavLst>
                                    </p:anim>
                                    <p:animEffect transition="in" filter="fade">
                                      <p:cBhvr>
                                        <p:cTn id="23" dur="500"/>
                                        <p:tgtEl>
                                          <p:spTgt spid="4">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nodeType="clickEffect">
                                  <p:stCondLst>
                                    <p:cond delay="0"/>
                                  </p:stCondLst>
                                  <p:childTnLst>
                                    <p:set>
                                      <p:cBhvr>
                                        <p:cTn id="27" dur="1" fill="hold">
                                          <p:stCondLst>
                                            <p:cond delay="0"/>
                                          </p:stCondLst>
                                        </p:cTn>
                                        <p:tgtEl>
                                          <p:spTgt spid="4">
                                            <p:txEl>
                                              <p:pRg st="6" end="6"/>
                                            </p:txEl>
                                          </p:spTgt>
                                        </p:tgtEl>
                                        <p:attrNameLst>
                                          <p:attrName>style.visibility</p:attrName>
                                        </p:attrNameLst>
                                      </p:cBhvr>
                                      <p:to>
                                        <p:strVal val="visible"/>
                                      </p:to>
                                    </p:set>
                                    <p:anim calcmode="lin" valueType="num">
                                      <p:cBhvr>
                                        <p:cTn id="28" dur="500" fill="hold"/>
                                        <p:tgtEl>
                                          <p:spTgt spid="4">
                                            <p:txEl>
                                              <p:pRg st="6" end="6"/>
                                            </p:txEl>
                                          </p:spTgt>
                                        </p:tgtEl>
                                        <p:attrNameLst>
                                          <p:attrName>ppt_w</p:attrName>
                                        </p:attrNameLst>
                                      </p:cBhvr>
                                      <p:tavLst>
                                        <p:tav tm="0">
                                          <p:val>
                                            <p:fltVal val="0"/>
                                          </p:val>
                                        </p:tav>
                                        <p:tav tm="100000">
                                          <p:val>
                                            <p:strVal val="#ppt_w"/>
                                          </p:val>
                                        </p:tav>
                                      </p:tavLst>
                                    </p:anim>
                                    <p:anim calcmode="lin" valueType="num">
                                      <p:cBhvr>
                                        <p:cTn id="29" dur="500" fill="hold"/>
                                        <p:tgtEl>
                                          <p:spTgt spid="4">
                                            <p:txEl>
                                              <p:pRg st="6" end="6"/>
                                            </p:txEl>
                                          </p:spTgt>
                                        </p:tgtEl>
                                        <p:attrNameLst>
                                          <p:attrName>ppt_h</p:attrName>
                                        </p:attrNameLst>
                                      </p:cBhvr>
                                      <p:tavLst>
                                        <p:tav tm="0">
                                          <p:val>
                                            <p:fltVal val="0"/>
                                          </p:val>
                                        </p:tav>
                                        <p:tav tm="100000">
                                          <p:val>
                                            <p:strVal val="#ppt_h"/>
                                          </p:val>
                                        </p:tav>
                                      </p:tavLst>
                                    </p:anim>
                                    <p:animEffect transition="in" filter="fade">
                                      <p:cBhvr>
                                        <p:cTn id="30"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upload.wikimedia.org/wikipedia/en/thumb/c/c8/Carlos-Smith.jpg/220px-Carlos-Smith.jpg"/>
          <p:cNvPicPr>
            <a:picLocks noChangeAspect="1" noChangeArrowheads="1"/>
          </p:cNvPicPr>
          <p:nvPr/>
        </p:nvPicPr>
        <p:blipFill>
          <a:blip r:embed="rId2" cstate="print"/>
          <a:srcRect/>
          <a:stretch>
            <a:fillRect/>
          </a:stretch>
        </p:blipFill>
        <p:spPr bwMode="auto">
          <a:xfrm>
            <a:off x="457200" y="304800"/>
            <a:ext cx="4419600" cy="6267799"/>
          </a:xfrm>
          <a:prstGeom prst="rect">
            <a:avLst/>
          </a:prstGeom>
          <a:noFill/>
        </p:spPr>
      </p:pic>
      <p:sp>
        <p:nvSpPr>
          <p:cNvPr id="6" name="TextBox 5"/>
          <p:cNvSpPr txBox="1"/>
          <p:nvPr/>
        </p:nvSpPr>
        <p:spPr>
          <a:xfrm>
            <a:off x="5334000" y="609600"/>
            <a:ext cx="2438400" cy="2800767"/>
          </a:xfrm>
          <a:prstGeom prst="rect">
            <a:avLst/>
          </a:prstGeom>
          <a:noFill/>
        </p:spPr>
        <p:txBody>
          <a:bodyPr wrap="square" rtlCol="0">
            <a:spAutoFit/>
          </a:bodyPr>
          <a:lstStyle/>
          <a:p>
            <a:r>
              <a:rPr lang="en-US" sz="4400" dirty="0" smtClean="0"/>
              <a:t>Turn and talk:  What do you see?</a:t>
            </a:r>
            <a:endParaRPr lang="en-US" sz="4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7239000" cy="746760"/>
          </a:xfrm>
        </p:spPr>
        <p:txBody>
          <a:bodyPr>
            <a:normAutofit fontScale="90000"/>
          </a:bodyPr>
          <a:lstStyle/>
          <a:p>
            <a:pPr algn="ctr"/>
            <a:r>
              <a:rPr lang="en-US" dirty="0" smtClean="0"/>
              <a:t>What Was The Black Power Movement?</a:t>
            </a:r>
            <a:endParaRPr lang="en-US" dirty="0"/>
          </a:p>
        </p:txBody>
      </p:sp>
      <p:sp>
        <p:nvSpPr>
          <p:cNvPr id="5" name="Content Placeholder 4"/>
          <p:cNvSpPr>
            <a:spLocks noGrp="1"/>
          </p:cNvSpPr>
          <p:nvPr>
            <p:ph idx="1"/>
          </p:nvPr>
        </p:nvSpPr>
        <p:spPr>
          <a:xfrm>
            <a:off x="0" y="1219200"/>
            <a:ext cx="5181600" cy="5236536"/>
          </a:xfrm>
        </p:spPr>
        <p:txBody>
          <a:bodyPr/>
          <a:lstStyle/>
          <a:p>
            <a:r>
              <a:rPr lang="en-US" dirty="0" smtClean="0"/>
              <a:t>Turn and talk – what do you think of when you hear the Black Power Movement?</a:t>
            </a:r>
          </a:p>
          <a:p>
            <a:endParaRPr lang="en-US" dirty="0" smtClean="0"/>
          </a:p>
          <a:p>
            <a:r>
              <a:rPr lang="en-US" dirty="0" smtClean="0"/>
              <a:t>Be ready to share out in a few minutes</a:t>
            </a:r>
          </a:p>
          <a:p>
            <a:endParaRPr lang="en-US" dirty="0" smtClean="0"/>
          </a:p>
          <a:p>
            <a:r>
              <a:rPr lang="en-US" dirty="0" smtClean="0"/>
              <a:t>Here is what </a:t>
            </a:r>
            <a:r>
              <a:rPr lang="en-US" dirty="0" err="1" smtClean="0"/>
              <a:t>Stokely</a:t>
            </a:r>
            <a:r>
              <a:rPr lang="en-US" dirty="0" smtClean="0"/>
              <a:t> Carmichael had to say about the movement – </a:t>
            </a:r>
            <a:r>
              <a:rPr lang="en-US" dirty="0" smtClean="0">
                <a:hlinkClick r:id="rId2"/>
              </a:rPr>
              <a:t>Video Link</a:t>
            </a:r>
            <a:endParaRPr lang="en-US" dirty="0"/>
          </a:p>
        </p:txBody>
      </p:sp>
      <p:pic>
        <p:nvPicPr>
          <p:cNvPr id="2052" name="Picture 4" descr="http://theopedproject.files.wordpress.com/2011/11/black-power-pin.jpg"/>
          <p:cNvPicPr>
            <a:picLocks noChangeAspect="1" noChangeArrowheads="1"/>
          </p:cNvPicPr>
          <p:nvPr/>
        </p:nvPicPr>
        <p:blipFill>
          <a:blip r:embed="rId3" cstate="print"/>
          <a:srcRect/>
          <a:stretch>
            <a:fillRect/>
          </a:stretch>
        </p:blipFill>
        <p:spPr bwMode="auto">
          <a:xfrm>
            <a:off x="5105400" y="1600200"/>
            <a:ext cx="3723383" cy="3657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ox(in)">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box(in)">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box(in)">
                                      <p:cBhvr>
                                        <p:cTn id="17"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239000" cy="670560"/>
          </a:xfrm>
        </p:spPr>
        <p:txBody>
          <a:bodyPr/>
          <a:lstStyle/>
          <a:p>
            <a:pPr algn="ctr"/>
            <a:r>
              <a:rPr lang="en-US" dirty="0" smtClean="0"/>
              <a:t>Today’s activity</a:t>
            </a:r>
            <a:endParaRPr lang="en-US" dirty="0"/>
          </a:p>
        </p:txBody>
      </p:sp>
      <p:sp>
        <p:nvSpPr>
          <p:cNvPr id="3" name="Content Placeholder 2"/>
          <p:cNvSpPr>
            <a:spLocks noGrp="1"/>
          </p:cNvSpPr>
          <p:nvPr>
            <p:ph idx="1"/>
          </p:nvPr>
        </p:nvSpPr>
        <p:spPr>
          <a:xfrm>
            <a:off x="457200" y="990600"/>
            <a:ext cx="7239000" cy="5465136"/>
          </a:xfrm>
        </p:spPr>
        <p:txBody>
          <a:bodyPr>
            <a:normAutofit lnSpcReduction="10000"/>
          </a:bodyPr>
          <a:lstStyle/>
          <a:p>
            <a:r>
              <a:rPr lang="en-US" dirty="0" smtClean="0"/>
              <a:t>First we will watch a </a:t>
            </a:r>
            <a:r>
              <a:rPr lang="en-US" dirty="0" smtClean="0">
                <a:hlinkClick r:id="rId2"/>
              </a:rPr>
              <a:t>video</a:t>
            </a:r>
            <a:r>
              <a:rPr lang="en-US" dirty="0" smtClean="0"/>
              <a:t> of MLK and Malcolm X.  You need a to create a T-chart.  While we watch the video you need to write down any good ideas/points you hear.</a:t>
            </a:r>
          </a:p>
          <a:p>
            <a:endParaRPr lang="en-US" dirty="0" smtClean="0"/>
          </a:p>
          <a:p>
            <a:r>
              <a:rPr lang="en-US" dirty="0" smtClean="0"/>
              <a:t>After the video we will read more about Black Power on page 394 – as you read take notes on relevant information</a:t>
            </a:r>
          </a:p>
          <a:p>
            <a:endParaRPr lang="en-US" dirty="0" smtClean="0"/>
          </a:p>
          <a:p>
            <a:r>
              <a:rPr lang="en-US" dirty="0" smtClean="0"/>
              <a:t>After watching the videos and reading you will create a newspaper editorial for or against the Black Power movement.  Was it good or bad?  Why?  Does it make good points or not?</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495</TotalTime>
  <Words>421</Words>
  <Application>Microsoft Office PowerPoint</Application>
  <PresentationFormat>On-screen Show (4:3)</PresentationFormat>
  <Paragraphs>65</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Trebuchet MS</vt:lpstr>
      <vt:lpstr>Wingdings</vt:lpstr>
      <vt:lpstr>Wingdings 2</vt:lpstr>
      <vt:lpstr>Opulent</vt:lpstr>
      <vt:lpstr>Analyze this primary source</vt:lpstr>
      <vt:lpstr>New Civil rights Issues</vt:lpstr>
      <vt:lpstr>Important Today</vt:lpstr>
      <vt:lpstr>What Urban Problems existed</vt:lpstr>
      <vt:lpstr>What were the Watts riots?</vt:lpstr>
      <vt:lpstr>A shift to Economic rights?</vt:lpstr>
      <vt:lpstr>PowerPoint Presentation</vt:lpstr>
      <vt:lpstr>What Was The Black Power Movement?</vt:lpstr>
      <vt:lpstr>Today’s activity</vt:lpstr>
      <vt:lpstr>More Malcolm X</vt:lpstr>
    </vt:vector>
  </TitlesOfParts>
  <Company>Duval County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Analyze this primary source</dc:title>
  <dc:creator>mcdonaldd2</dc:creator>
  <cp:lastModifiedBy>Sacerdote, Kevin R.</cp:lastModifiedBy>
  <cp:revision>10</cp:revision>
  <dcterms:created xsi:type="dcterms:W3CDTF">2013-03-08T14:36:42Z</dcterms:created>
  <dcterms:modified xsi:type="dcterms:W3CDTF">2016-03-01T16:30:07Z</dcterms:modified>
</cp:coreProperties>
</file>